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"/>
  </p:notesMasterIdLst>
  <p:sldIdLst>
    <p:sldId id="324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mour" initials="cm" lastIdx="1" clrIdx="0">
    <p:extLst>
      <p:ext uri="{19B8F6BF-5375-455C-9EA6-DF929625EA0E}">
        <p15:presenceInfo xmlns:p15="http://schemas.microsoft.com/office/powerpoint/2012/main" userId="2f71a4a34beebc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400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81204" autoAdjust="0"/>
  </p:normalViewPr>
  <p:slideViewPr>
    <p:cSldViewPr snapToGrid="0">
      <p:cViewPr varScale="1">
        <p:scale>
          <a:sx n="86" d="100"/>
          <a:sy n="86" d="100"/>
        </p:scale>
        <p:origin x="98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9D5E6-5228-4F1D-8C02-75620283AC3F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92471-3852-4EA1-82DD-E38B5CD5A3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141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1541967" y="6024854"/>
            <a:ext cx="531845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60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95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7132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2293527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0097588" y="6356350"/>
            <a:ext cx="1256211" cy="365125"/>
          </a:xfrm>
          <a:prstGeom prst="rect">
            <a:avLst/>
          </a:prstGeom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427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3491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88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8811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5243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0672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63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1545077" y="5991225"/>
            <a:ext cx="531845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981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238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7903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27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305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318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578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329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122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19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B15C6-E12A-4EB3-8FAD-15DFBBDD67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226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6200000">
            <a:off x="11578313" y="3982809"/>
            <a:ext cx="711658" cy="53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3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 userDrawn="1"/>
        </p:nvSpPr>
        <p:spPr>
          <a:xfrm>
            <a:off x="0" y="0"/>
            <a:ext cx="12192000" cy="246328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68253" y="5318449"/>
            <a:ext cx="5029395" cy="153955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13572" y="5853405"/>
            <a:ext cx="2416240" cy="73089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836090" y="5579709"/>
            <a:ext cx="3262604" cy="127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9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94609F-5381-46E0-AA23-426C1F890324}"/>
              </a:ext>
            </a:extLst>
          </p:cNvPr>
          <p:cNvSpPr txBox="1"/>
          <p:nvPr/>
        </p:nvSpPr>
        <p:spPr>
          <a:xfrm>
            <a:off x="899209" y="172199"/>
            <a:ext cx="922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>
                <a:latin typeface="Bahnschrift" panose="020B0502040204020203" pitchFamily="34" charset="0"/>
              </a:rPr>
              <a:t> 8th ECCOMAS Thematic Conference on Computational Methods in Structural Dynamics and Earthquake Engineering</a:t>
            </a:r>
          </a:p>
          <a:p>
            <a:pPr algn="ctr"/>
            <a:r>
              <a:rPr lang="en-US" sz="1200" b="1" dirty="0">
                <a:latin typeface="Bahnschrift" panose="020B0502040204020203" pitchFamily="34" charset="0"/>
              </a:rPr>
              <a:t>3D DETAILED MODELLING OF R/C STRUCTURES  WITH ACCUMULATED DAMAGE FOR STATIC, DYNAMIC AND STOCHASTIC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77F219-6BC5-4301-B45E-5F5051AEFB30}"/>
              </a:ext>
            </a:extLst>
          </p:cNvPr>
          <p:cNvSpPr txBox="1"/>
          <p:nvPr/>
        </p:nvSpPr>
        <p:spPr>
          <a:xfrm>
            <a:off x="153262" y="586770"/>
            <a:ext cx="119578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b="1" dirty="0">
                <a:latin typeface="Bahnschrift" panose="020B0502040204020203" pitchFamily="34" charset="0"/>
              </a:rPr>
              <a:t>Christos </a:t>
            </a:r>
            <a:r>
              <a:rPr lang="en-US" sz="1000" b="1" dirty="0" err="1">
                <a:latin typeface="Bahnschrift" panose="020B0502040204020203" pitchFamily="34" charset="0"/>
              </a:rPr>
              <a:t>Mourlas</a:t>
            </a:r>
            <a:r>
              <a:rPr lang="en-US" sz="1000" b="1" dirty="0">
                <a:latin typeface="Bahnschrift" panose="020B0502040204020203" pitchFamily="34" charset="0"/>
              </a:rPr>
              <a:t>* </a:t>
            </a:r>
            <a:r>
              <a:rPr lang="en-US" sz="1000" dirty="0">
                <a:latin typeface="Bahnschrift" panose="020B0502040204020203" pitchFamily="34" charset="0"/>
              </a:rPr>
              <a:t>and</a:t>
            </a:r>
            <a:r>
              <a:rPr lang="en-US" sz="1000" b="1" dirty="0">
                <a:latin typeface="Bahnschrift" panose="020B0502040204020203" pitchFamily="34" charset="0"/>
              </a:rPr>
              <a:t> </a:t>
            </a:r>
            <a:r>
              <a:rPr lang="en-US" sz="1000" dirty="0">
                <a:latin typeface="Bahnschrift" panose="020B0502040204020203" pitchFamily="34" charset="0"/>
              </a:rPr>
              <a:t>George </a:t>
            </a:r>
            <a:r>
              <a:rPr lang="en-US" sz="1000" dirty="0" err="1">
                <a:latin typeface="Bahnschrift" panose="020B0502040204020203" pitchFamily="34" charset="0"/>
              </a:rPr>
              <a:t>Markou</a:t>
            </a:r>
            <a:endParaRPr lang="en-US" sz="1000" dirty="0">
              <a:latin typeface="Bahnschrift" panose="020B0502040204020203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100" baseline="30000" dirty="0">
                <a:latin typeface="Bahnschrift" panose="020B0502040204020203" pitchFamily="34" charset="0"/>
              </a:rPr>
              <a:t> </a:t>
            </a:r>
            <a:r>
              <a:rPr lang="en-US" sz="1100" dirty="0">
                <a:latin typeface="Bahnschrift" panose="020B0502040204020203" pitchFamily="34" charset="0"/>
              </a:rPr>
              <a:t>Institute of Structural Analysis &amp; </a:t>
            </a:r>
            <a:r>
              <a:rPr lang="en-US" sz="1100" dirty="0" err="1">
                <a:latin typeface="Bahnschrift" panose="020B0502040204020203" pitchFamily="34" charset="0"/>
              </a:rPr>
              <a:t>Antiseismic</a:t>
            </a:r>
            <a:r>
              <a:rPr lang="en-US" sz="1100" dirty="0">
                <a:latin typeface="Bahnschrift" panose="020B0502040204020203" pitchFamily="34" charset="0"/>
              </a:rPr>
              <a:t> Research, National Technical University of </a:t>
            </a:r>
            <a:r>
              <a:rPr lang="en-US" sz="1100" err="1">
                <a:latin typeface="Bahnschrift" panose="020B0502040204020203" pitchFamily="34" charset="0"/>
              </a:rPr>
              <a:t>Athens</a:t>
            </a:r>
            <a:r>
              <a:rPr lang="en-US" sz="1100">
                <a:latin typeface="Bahnschrift" panose="020B0502040204020203" pitchFamily="34" charset="0"/>
              </a:rPr>
              <a:t>, Greece</a:t>
            </a:r>
            <a:endParaRPr lang="en-US" sz="1100" dirty="0">
              <a:latin typeface="Bahnschrift" panose="020B0502040204020203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050" dirty="0">
                <a:latin typeface="Georgia" panose="02040502050405020303" pitchFamily="18" charset="0"/>
              </a:rPr>
              <a:t>____________________________________________________________________________________________________________________________________________</a:t>
            </a:r>
            <a:endParaRPr lang="el-GR" sz="1050" dirty="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E1622-2325-4EBF-8EBE-D88B0E2CE5F5}"/>
              </a:ext>
            </a:extLst>
          </p:cNvPr>
          <p:cNvSpPr txBox="1"/>
          <p:nvPr/>
        </p:nvSpPr>
        <p:spPr>
          <a:xfrm>
            <a:off x="153261" y="1065767"/>
            <a:ext cx="607788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Bahnschrift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Bahnschrift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" panose="020B0502040204020203" pitchFamily="34" charset="0"/>
              </a:rPr>
              <a:t>3D Constitutive Material Model for Cyclic Static and Dynamic Behavior.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" panose="020B0502040204020203" pitchFamily="34" charset="0"/>
              </a:rPr>
              <a:t>3D Detailed Modeling of RC Structures.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" panose="020B0502040204020203" pitchFamily="34" charset="0"/>
              </a:rPr>
              <a:t>Static cyclic and dynamic analysis of 3D R/C structures with detailed FE simulation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" panose="020B0502040204020203" pitchFamily="34" charset="0"/>
              </a:rPr>
              <a:t>Stochastic analysis with spectral stochastic FEM and Monte Carlo simulation.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" panose="020B0502040204020203" pitchFamily="34" charset="0"/>
              </a:rPr>
              <a:t>Numerical tests and comparative results on real-scale r/c structures</a:t>
            </a:r>
          </a:p>
          <a:p>
            <a:endParaRPr lang="en-US" sz="1200" b="1" dirty="0">
              <a:latin typeface="Bahnschrift" panose="020B0502040204020203" pitchFamily="34" charset="0"/>
            </a:endParaRPr>
          </a:p>
          <a:p>
            <a:endParaRPr lang="en-US" sz="1200" dirty="0">
              <a:latin typeface="Bahnschrift" panose="020B0502040204020203" pitchFamily="34" charset="0"/>
            </a:endParaRPr>
          </a:p>
          <a:p>
            <a:endParaRPr lang="en-US" sz="1400" b="1" dirty="0">
              <a:latin typeface="Bahnschrift" panose="020B0502040204020203" pitchFamily="34" charset="0"/>
            </a:endParaRP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5463C-F226-44EE-B0D4-5227F2D485F6}"/>
              </a:ext>
            </a:extLst>
          </p:cNvPr>
          <p:cNvSpPr txBox="1"/>
          <p:nvPr/>
        </p:nvSpPr>
        <p:spPr>
          <a:xfrm>
            <a:off x="2997966" y="5339650"/>
            <a:ext cx="285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3D Detailed Modeling of RC Structure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A49240-BA92-407A-8C85-72463E08D902}"/>
              </a:ext>
            </a:extLst>
          </p:cNvPr>
          <p:cNvSpPr txBox="1"/>
          <p:nvPr/>
        </p:nvSpPr>
        <p:spPr>
          <a:xfrm>
            <a:off x="3065653" y="2663731"/>
            <a:ext cx="2614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Material model for concrete: (</a:t>
            </a:r>
            <a:r>
              <a:rPr lang="en-US" sz="1200" dirty="0" err="1">
                <a:latin typeface="Bahnschrift" panose="020B0502040204020203" pitchFamily="34" charset="0"/>
              </a:rPr>
              <a:t>Kotsovos</a:t>
            </a:r>
            <a:r>
              <a:rPr lang="en-US" sz="1200" dirty="0">
                <a:latin typeface="Bahnschrift" panose="020B0502040204020203" pitchFamily="34" charset="0"/>
              </a:rPr>
              <a:t> and </a:t>
            </a:r>
            <a:r>
              <a:rPr lang="en-US" sz="1200" dirty="0" err="1">
                <a:latin typeface="Bahnschrift" panose="020B0502040204020203" pitchFamily="34" charset="0"/>
              </a:rPr>
              <a:t>Pavlovits</a:t>
            </a:r>
            <a:r>
              <a:rPr lang="en-US" sz="1200" dirty="0">
                <a:latin typeface="Bahnschrift" panose="020B0502040204020203" pitchFamily="34" charset="0"/>
              </a:rPr>
              <a:t> (1995))</a:t>
            </a:r>
          </a:p>
          <a:p>
            <a:endParaRPr lang="en-US" sz="1200" dirty="0">
              <a:latin typeface="Bahnschrift" panose="020B0502040204020203" pitchFamily="34" charset="0"/>
            </a:endParaRPr>
          </a:p>
          <a:p>
            <a:r>
              <a:rPr lang="en-US" sz="1200" dirty="0">
                <a:latin typeface="Bahnschrift" panose="020B0502040204020203" pitchFamily="34" charset="0"/>
              </a:rPr>
              <a:t>Only material parameter is the uniaxial compressive strength</a:t>
            </a:r>
            <a:endParaRPr lang="el-GR" sz="1200" dirty="0">
              <a:latin typeface="Bahnschrift" panose="020B0502040204020203" pitchFamily="34" charset="0"/>
            </a:endParaRPr>
          </a:p>
        </p:txBody>
      </p:sp>
      <p:pic>
        <p:nvPicPr>
          <p:cNvPr id="16" name="Εικόνα 4">
            <a:extLst>
              <a:ext uri="{FF2B5EF4-FFF2-40B4-BE49-F238E27FC236}">
                <a16:creationId xmlns:a16="http://schemas.microsoft.com/office/drawing/2014/main" id="{08E076EB-B013-407E-878A-C2EBA88F0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1" y="2748430"/>
            <a:ext cx="1629226" cy="1055326"/>
          </a:xfrm>
          <a:prstGeom prst="rect">
            <a:avLst/>
          </a:prstGeom>
        </p:spPr>
      </p:pic>
      <p:pic>
        <p:nvPicPr>
          <p:cNvPr id="17" name="Εικόνα 5">
            <a:extLst>
              <a:ext uri="{FF2B5EF4-FFF2-40B4-BE49-F238E27FC236}">
                <a16:creationId xmlns:a16="http://schemas.microsoft.com/office/drawing/2014/main" id="{F1A2D06D-0DB2-46D0-9A4E-55985FC01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150" y="2778338"/>
            <a:ext cx="1491719" cy="1061948"/>
          </a:xfrm>
          <a:prstGeom prst="rect">
            <a:avLst/>
          </a:prstGeom>
        </p:spPr>
      </p:pic>
      <p:pic>
        <p:nvPicPr>
          <p:cNvPr id="20" name="Θέση περιεχομένου 3">
            <a:extLst>
              <a:ext uri="{FF2B5EF4-FFF2-40B4-BE49-F238E27FC236}">
                <a16:creationId xmlns:a16="http://schemas.microsoft.com/office/drawing/2014/main" id="{53B70549-C091-42F8-8EA5-B791EC312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34" y="5854245"/>
            <a:ext cx="2073705" cy="971347"/>
          </a:xfrm>
          <a:prstGeom prst="rect">
            <a:avLst/>
          </a:prstGeom>
        </p:spPr>
      </p:pic>
      <p:pic>
        <p:nvPicPr>
          <p:cNvPr id="21" name="Εικόνα 5">
            <a:extLst>
              <a:ext uri="{FF2B5EF4-FFF2-40B4-BE49-F238E27FC236}">
                <a16:creationId xmlns:a16="http://schemas.microsoft.com/office/drawing/2014/main" id="{6C961CC0-AAB8-43D1-974E-63CEF7A947A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162" y="4157196"/>
            <a:ext cx="2876300" cy="12187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23D55D-A053-44C0-A125-80603E66C558}"/>
              </a:ext>
            </a:extLst>
          </p:cNvPr>
          <p:cNvSpPr txBox="1"/>
          <p:nvPr/>
        </p:nvSpPr>
        <p:spPr>
          <a:xfrm>
            <a:off x="136299" y="3701455"/>
            <a:ext cx="6003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Failure criterion-Convex strength</a:t>
            </a:r>
          </a:p>
          <a:p>
            <a:r>
              <a:rPr lang="en-US" sz="1200" dirty="0">
                <a:latin typeface="Bahnschrift" panose="020B0502040204020203" pitchFamily="34" charset="0"/>
              </a:rPr>
              <a:t>Envelope </a:t>
            </a:r>
            <a:r>
              <a:rPr lang="el-GR" sz="1200" dirty="0">
                <a:latin typeface="Bahnschrift" panose="020B0502040204020203" pitchFamily="34" charset="0"/>
              </a:rPr>
              <a:t>(</a:t>
            </a:r>
            <a:r>
              <a:rPr lang="en-US" sz="1200" dirty="0" err="1">
                <a:latin typeface="Bahnschrift" panose="020B0502040204020203" pitchFamily="34" charset="0"/>
              </a:rPr>
              <a:t>Willam</a:t>
            </a:r>
            <a:r>
              <a:rPr lang="en-US" sz="1200" dirty="0">
                <a:latin typeface="Bahnschrift" panose="020B0502040204020203" pitchFamily="34" charset="0"/>
              </a:rPr>
              <a:t> &amp; </a:t>
            </a:r>
            <a:r>
              <a:rPr lang="en-US" sz="1200" dirty="0" err="1">
                <a:latin typeface="Bahnschrift" panose="020B0502040204020203" pitchFamily="34" charset="0"/>
              </a:rPr>
              <a:t>Warkne</a:t>
            </a:r>
            <a:r>
              <a:rPr lang="en-US" sz="1200" dirty="0">
                <a:latin typeface="Bahnschrift" panose="020B0502040204020203" pitchFamily="34" charset="0"/>
              </a:rPr>
              <a:t> (1974</a:t>
            </a:r>
            <a:endParaRPr lang="el-GR" sz="1200" dirty="0">
              <a:latin typeface="Bahnschrift" panose="020B0502040204020203" pitchFamily="34" charset="0"/>
            </a:endParaRP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5" name="Τίτλος 1">
            <a:extLst>
              <a:ext uri="{FF2B5EF4-FFF2-40B4-BE49-F238E27FC236}">
                <a16:creationId xmlns:a16="http://schemas.microsoft.com/office/drawing/2014/main" id="{70C20E60-1313-4C6E-9CE4-57063E326666}"/>
              </a:ext>
            </a:extLst>
          </p:cNvPr>
          <p:cNvSpPr txBox="1">
            <a:spLocks/>
          </p:cNvSpPr>
          <p:nvPr/>
        </p:nvSpPr>
        <p:spPr>
          <a:xfrm>
            <a:off x="118028" y="5380383"/>
            <a:ext cx="2489199" cy="36873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latin typeface="Bahnschrift" panose="020B0502040204020203" pitchFamily="34" charset="0"/>
              </a:rPr>
              <a:t>Crack Formation-Smeared Crack </a:t>
            </a:r>
          </a:p>
          <a:p>
            <a:pPr algn="l"/>
            <a:r>
              <a:rPr lang="en-US" sz="1200" dirty="0">
                <a:latin typeface="Bahnschrift" panose="020B0502040204020203" pitchFamily="34" charset="0"/>
              </a:rPr>
              <a:t>approach for concrete</a:t>
            </a:r>
            <a:endParaRPr lang="el-GR" sz="1200" dirty="0">
              <a:latin typeface="Bahnschrift" panose="020B0502040204020203" pitchFamily="34" charset="0"/>
            </a:endParaRPr>
          </a:p>
        </p:txBody>
      </p:sp>
      <p:sp>
        <p:nvSpPr>
          <p:cNvPr id="26" name="Τίτλος 1">
            <a:extLst>
              <a:ext uri="{FF2B5EF4-FFF2-40B4-BE49-F238E27FC236}">
                <a16:creationId xmlns:a16="http://schemas.microsoft.com/office/drawing/2014/main" id="{2B6BED6D-2982-41E4-AA6D-261782F6B7C2}"/>
              </a:ext>
            </a:extLst>
          </p:cNvPr>
          <p:cNvSpPr txBox="1">
            <a:spLocks/>
          </p:cNvSpPr>
          <p:nvPr/>
        </p:nvSpPr>
        <p:spPr>
          <a:xfrm>
            <a:off x="3065858" y="3707319"/>
            <a:ext cx="2790357" cy="36873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latin typeface="Bahnschrift" panose="020B0502040204020203" pitchFamily="34" charset="0"/>
              </a:rPr>
              <a:t>Modified </a:t>
            </a:r>
            <a:r>
              <a:rPr lang="en-US" sz="1200" dirty="0" err="1">
                <a:latin typeface="Bahnschrift" panose="020B0502040204020203" pitchFamily="34" charset="0"/>
              </a:rPr>
              <a:t>Menegotto</a:t>
            </a:r>
            <a:r>
              <a:rPr lang="en-US" sz="1200" dirty="0">
                <a:latin typeface="Bahnschrift" panose="020B0502040204020203" pitchFamily="34" charset="0"/>
              </a:rPr>
              <a:t>-Pinto</a:t>
            </a:r>
          </a:p>
          <a:p>
            <a:pPr algn="l"/>
            <a:r>
              <a:rPr lang="en-US" sz="1200" dirty="0">
                <a:latin typeface="Bahnschrift" panose="020B0502040204020203" pitchFamily="34" charset="0"/>
              </a:rPr>
              <a:t>Steel  Model to account for pinching</a:t>
            </a:r>
            <a:endParaRPr lang="el-GR" sz="1200" dirty="0">
              <a:latin typeface="Bahnschrift" panose="020B0502040204020203" pitchFamily="34" charset="0"/>
            </a:endParaRPr>
          </a:p>
        </p:txBody>
      </p:sp>
      <p:pic>
        <p:nvPicPr>
          <p:cNvPr id="27" name="Θέση περιεχομένου 4">
            <a:extLst>
              <a:ext uri="{FF2B5EF4-FFF2-40B4-BE49-F238E27FC236}">
                <a16:creationId xmlns:a16="http://schemas.microsoft.com/office/drawing/2014/main" id="{63F4EDA8-B5B3-40F7-A24F-97844E5FCA4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960783" y="4156470"/>
            <a:ext cx="2552830" cy="1161584"/>
          </a:xfrm>
          <a:prstGeom prst="rect">
            <a:avLst/>
          </a:prstGeom>
        </p:spPr>
      </p:pic>
      <p:pic>
        <p:nvPicPr>
          <p:cNvPr id="28" name="Εικόνα 12">
            <a:extLst>
              <a:ext uri="{FF2B5EF4-FFF2-40B4-BE49-F238E27FC236}">
                <a16:creationId xmlns:a16="http://schemas.microsoft.com/office/drawing/2014/main" id="{A20C948A-7743-44B7-B49E-3025DEA2BC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1147" y="5670201"/>
            <a:ext cx="2393328" cy="1109821"/>
          </a:xfrm>
          <a:prstGeom prst="rect">
            <a:avLst/>
          </a:prstGeom>
        </p:spPr>
      </p:pic>
      <p:pic>
        <p:nvPicPr>
          <p:cNvPr id="29" name="Εικόνα 13">
            <a:extLst>
              <a:ext uri="{FF2B5EF4-FFF2-40B4-BE49-F238E27FC236}">
                <a16:creationId xmlns:a16="http://schemas.microsoft.com/office/drawing/2014/main" id="{2F95C802-275E-4A44-BF6F-C08C723714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3004"/>
          <a:stretch/>
        </p:blipFill>
        <p:spPr>
          <a:xfrm>
            <a:off x="6147281" y="1539811"/>
            <a:ext cx="3227457" cy="959589"/>
          </a:xfrm>
          <a:prstGeom prst="rect">
            <a:avLst/>
          </a:prstGeom>
        </p:spPr>
      </p:pic>
      <p:pic>
        <p:nvPicPr>
          <p:cNvPr id="31" name="Picture 1557">
            <a:extLst>
              <a:ext uri="{FF2B5EF4-FFF2-40B4-BE49-F238E27FC236}">
                <a16:creationId xmlns:a16="http://schemas.microsoft.com/office/drawing/2014/main" id="{BD101257-A38E-4F7B-8269-A4C1455CDC20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"/>
          <a:stretch/>
        </p:blipFill>
        <p:spPr bwMode="auto">
          <a:xfrm>
            <a:off x="8173079" y="2800736"/>
            <a:ext cx="1792545" cy="1161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Εικόνα 6">
            <a:extLst>
              <a:ext uri="{FF2B5EF4-FFF2-40B4-BE49-F238E27FC236}">
                <a16:creationId xmlns:a16="http://schemas.microsoft.com/office/drawing/2014/main" id="{DA30F969-70C2-4716-9095-9F8EB56C9C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3893" y="2736799"/>
            <a:ext cx="1803871" cy="11548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2116926-386D-4887-9B6A-1734F454FE2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172" t="3793" r="4199" b="10950"/>
          <a:stretch/>
        </p:blipFill>
        <p:spPr>
          <a:xfrm>
            <a:off x="6250934" y="2772748"/>
            <a:ext cx="1933407" cy="1225514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36D6CD14-46B1-4FBC-8FF4-BF59E2017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82" y="4366285"/>
            <a:ext cx="1305246" cy="130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>
            <a:extLst>
              <a:ext uri="{FF2B5EF4-FFF2-40B4-BE49-F238E27FC236}">
                <a16:creationId xmlns:a16="http://schemas.microsoft.com/office/drawing/2014/main" id="{7C5C70FA-FB01-4F2E-B4E9-B0B2702FD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28" y="4391839"/>
            <a:ext cx="1920283" cy="129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">
            <a:extLst>
              <a:ext uri="{FF2B5EF4-FFF2-40B4-BE49-F238E27FC236}">
                <a16:creationId xmlns:a16="http://schemas.microsoft.com/office/drawing/2014/main" id="{5109D9C0-0C1D-4F27-B3F6-86D49B5B57AA}"/>
              </a:ext>
            </a:extLst>
          </p:cNvPr>
          <p:cNvSpPr txBox="1">
            <a:spLocks noChangeArrowheads="1"/>
          </p:cNvSpPr>
          <p:nvPr/>
        </p:nvSpPr>
        <p:spPr>
          <a:xfrm>
            <a:off x="6368480" y="5611638"/>
            <a:ext cx="1767438" cy="274963"/>
          </a:xfrm>
          <a:prstGeom prst="rect">
            <a:avLst/>
          </a:prstGeom>
        </p:spPr>
        <p:txBody>
          <a:bodyPr lIns="92075" tIns="46038" rIns="92075" bIns="46038">
            <a:noAutofit/>
          </a:bodyPr>
          <a:lstStyle/>
          <a:p>
            <a:pPr lvl="1" algn="just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990099"/>
              </a:buClr>
              <a:buSzPct val="145000"/>
              <a:defRPr/>
            </a:pPr>
            <a:r>
              <a:rPr lang="el-GR" sz="1000" b="1" kern="0" dirty="0">
                <a:cs typeface="Tahoma" pitchFamily="34" charset="0"/>
              </a:rPr>
              <a:t> </a:t>
            </a:r>
            <a:r>
              <a:rPr lang="el-GR" sz="800" kern="0" dirty="0">
                <a:cs typeface="Tahoma" pitchFamily="34" charset="0"/>
              </a:rPr>
              <a:t>(</a:t>
            </a:r>
            <a:r>
              <a:rPr lang="en-US" sz="800" kern="0" dirty="0">
                <a:cs typeface="Tahoma" pitchFamily="34" charset="0"/>
              </a:rPr>
              <a:t>M=2, p=2)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A506ED6F-2883-45EF-9002-563408DF0092}"/>
              </a:ext>
            </a:extLst>
          </p:cNvPr>
          <p:cNvSpPr txBox="1">
            <a:spLocks noChangeArrowheads="1"/>
          </p:cNvSpPr>
          <p:nvPr/>
        </p:nvSpPr>
        <p:spPr>
          <a:xfrm>
            <a:off x="7870873" y="5668537"/>
            <a:ext cx="2645241" cy="215016"/>
          </a:xfrm>
          <a:prstGeom prst="rect">
            <a:avLst/>
          </a:prstGeom>
        </p:spPr>
        <p:txBody>
          <a:bodyPr lIns="92075" tIns="46038" rIns="92075" bIns="46038">
            <a:noAutofit/>
          </a:bodyPr>
          <a:lstStyle/>
          <a:p>
            <a:pPr lvl="1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990099"/>
              </a:buClr>
              <a:buSzPct val="145000"/>
              <a:defRPr/>
            </a:pPr>
            <a:r>
              <a:rPr lang="en-US" sz="800" kern="0" dirty="0">
                <a:latin typeface="Bahnschrift" panose="020B0502040204020203" pitchFamily="34" charset="0"/>
                <a:cs typeface="Tahoma" pitchFamily="34" charset="0"/>
              </a:rPr>
              <a:t>Sparsity pattern (M=6, p=4)</a:t>
            </a:r>
          </a:p>
        </p:txBody>
      </p:sp>
      <p:pic>
        <p:nvPicPr>
          <p:cNvPr id="1028" name="Picture 4" descr="Αποτέλεσμα εικόνας για computational stochastic figures">
            <a:extLst>
              <a:ext uri="{FF2B5EF4-FFF2-40B4-BE49-F238E27FC236}">
                <a16:creationId xmlns:a16="http://schemas.microsoft.com/office/drawing/2014/main" id="{D369DFD4-5CF2-4282-B161-6E1615B9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437" y="4248037"/>
            <a:ext cx="2050658" cy="15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BF3DE10-108E-496F-B135-49D02EDB41DA}"/>
              </a:ext>
            </a:extLst>
          </p:cNvPr>
          <p:cNvSpPr txBox="1"/>
          <p:nvPr/>
        </p:nvSpPr>
        <p:spPr>
          <a:xfrm>
            <a:off x="9916437" y="5723589"/>
            <a:ext cx="21947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i="0" dirty="0">
                <a:effectLst/>
                <a:latin typeface="Bahnschrift" panose="020B0502040204020203" pitchFamily="34" charset="0"/>
              </a:rPr>
              <a:t>Simulation and inference algorithms for stochastic processes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FA0CD1-7A96-4047-9F86-BF56154D76B7}"/>
              </a:ext>
            </a:extLst>
          </p:cNvPr>
          <p:cNvSpPr txBox="1"/>
          <p:nvPr/>
        </p:nvSpPr>
        <p:spPr>
          <a:xfrm>
            <a:off x="6250934" y="4030631"/>
            <a:ext cx="35937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0" dirty="0">
                <a:effectLst/>
                <a:latin typeface="Bahnschrift" panose="020B0502040204020203" pitchFamily="34" charset="0"/>
              </a:rPr>
              <a:t>Analysis with spectral stochastic FEM</a:t>
            </a:r>
            <a:endParaRPr lang="el-GR" sz="1200" dirty="0">
              <a:latin typeface="Bahnschrift" panose="020B0502040204020203" pitchFamily="34" charset="0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2B80F924-A491-4098-9A16-B4ACACD58C2C}"/>
              </a:ext>
            </a:extLst>
          </p:cNvPr>
          <p:cNvSpPr txBox="1">
            <a:spLocks noChangeArrowheads="1"/>
          </p:cNvSpPr>
          <p:nvPr/>
        </p:nvSpPr>
        <p:spPr>
          <a:xfrm>
            <a:off x="5740265" y="5881455"/>
            <a:ext cx="1438815" cy="274963"/>
          </a:xfrm>
          <a:prstGeom prst="rect">
            <a:avLst/>
          </a:prstGeom>
        </p:spPr>
        <p:txBody>
          <a:bodyPr lIns="92075" tIns="46038" rIns="92075" bIns="46038">
            <a:noAutofit/>
          </a:bodyPr>
          <a:lstStyle/>
          <a:p>
            <a:pPr lvl="1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990099"/>
              </a:buClr>
              <a:buSzPct val="145000"/>
              <a:defRPr/>
            </a:pPr>
            <a:r>
              <a:rPr lang="en-US" sz="1200" b="1" kern="0" dirty="0">
                <a:solidFill>
                  <a:srgbClr val="002060"/>
                </a:solidFill>
                <a:latin typeface="Bahnschrift" panose="020B0502040204020203" pitchFamily="34" charset="0"/>
                <a:cs typeface="Tahoma" pitchFamily="34" charset="0"/>
              </a:rPr>
              <a:t>References</a:t>
            </a:r>
            <a:endParaRPr lang="en-US" sz="1200" kern="0" dirty="0">
              <a:solidFill>
                <a:srgbClr val="002060"/>
              </a:solidFill>
              <a:latin typeface="Bahnschrift" panose="020B0502040204020203" pitchFamily="34" charset="0"/>
              <a:cs typeface="Tahoma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50DF42-A4C9-40EE-ABEE-6DC08E3AC6C8}"/>
              </a:ext>
            </a:extLst>
          </p:cNvPr>
          <p:cNvSpPr txBox="1"/>
          <p:nvPr/>
        </p:nvSpPr>
        <p:spPr>
          <a:xfrm>
            <a:off x="6139793" y="1348699"/>
            <a:ext cx="33144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Detailed modeling of concrete and RC bars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FDB9EC-F0C8-49CD-826E-735ADCE7DEE6}"/>
              </a:ext>
            </a:extLst>
          </p:cNvPr>
          <p:cNvSpPr txBox="1"/>
          <p:nvPr/>
        </p:nvSpPr>
        <p:spPr>
          <a:xfrm>
            <a:off x="6218384" y="2548090"/>
            <a:ext cx="22093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Full-scale 4-story building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A49B37-2886-484A-A39B-CC078ADF9B1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124" t="42646" r="3788" b="33889"/>
          <a:stretch/>
        </p:blipFill>
        <p:spPr>
          <a:xfrm>
            <a:off x="6234812" y="6172770"/>
            <a:ext cx="5957188" cy="62631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7929628-1DC3-471C-8A2D-5438BDFA4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15" y="2404992"/>
            <a:ext cx="5383020" cy="3069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90580" tIns="45290" rIns="90580" bIns="4529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/>
            <a:r>
              <a:rPr lang="en-US" sz="1400" b="1" kern="0" dirty="0">
                <a:solidFill>
                  <a:srgbClr val="FFFFFF"/>
                </a:solidFill>
                <a:latin typeface="+mn-lt"/>
              </a:rPr>
              <a:t>Research Details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A9E373-3BBD-4141-B33A-6E4DBE02F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384" y="1106580"/>
            <a:ext cx="5948564" cy="3069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90580" tIns="45290" rIns="90580" bIns="4529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/>
            <a:r>
              <a:rPr lang="en-US" sz="1400" b="1" kern="0" dirty="0">
                <a:solidFill>
                  <a:srgbClr val="FFFFFF"/>
                </a:solidFill>
                <a:latin typeface="+mn-lt"/>
              </a:rPr>
              <a:t>Achievements</a:t>
            </a:r>
            <a:endParaRPr lang="en-US" sz="1600" b="1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7" name="TextBox 53">
            <a:extLst>
              <a:ext uri="{FF2B5EF4-FFF2-40B4-BE49-F238E27FC236}">
                <a16:creationId xmlns:a16="http://schemas.microsoft.com/office/drawing/2014/main" id="{77708CFE-6331-4B0D-8108-309E44695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5" y="1127068"/>
            <a:ext cx="5380380" cy="3069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90580" tIns="45290" rIns="90580" bIns="4529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/>
            <a:r>
              <a:rPr lang="en-US" sz="1400" b="1" kern="0" dirty="0">
                <a:solidFill>
                  <a:srgbClr val="FFFFFF"/>
                </a:solidFill>
                <a:latin typeface="+mn-lt"/>
              </a:rPr>
              <a:t>Overview</a:t>
            </a:r>
            <a:endParaRPr lang="en-US" sz="1600" b="1" kern="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171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12998</TotalTime>
  <Words>208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Bahnschrift</vt:lpstr>
      <vt:lpstr>Calibri</vt:lpstr>
      <vt:lpstr>Calibri Light</vt:lpstr>
      <vt:lpstr>Comic Sans MS</vt:lpstr>
      <vt:lpstr>Georgia</vt:lpstr>
      <vt:lpstr>Θέμα του Office</vt:lpstr>
      <vt:lpstr>1_Θέμα του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ACCURATE AND EFFICIENT MODELING FOR THE CYCLIC BEHAVIOR OF RC STRUCTURAL MEMBERS</dc:title>
  <dc:creator>chris mour</dc:creator>
  <cp:lastModifiedBy>Eve Konti</cp:lastModifiedBy>
  <cp:revision>346</cp:revision>
  <dcterms:created xsi:type="dcterms:W3CDTF">2016-05-03T19:48:42Z</dcterms:created>
  <dcterms:modified xsi:type="dcterms:W3CDTF">2021-03-30T11:50:58Z</dcterms:modified>
</cp:coreProperties>
</file>